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ppt/presentation.xml" ContentType="application/vnd.openxmlformats-officedocument.presentationml.presentation.main+xml"/>
  <Override PartName="/ppt/slideMasters/slideMaster.xml" ContentType="application/vnd.openxmlformats-officedocument.presentationml.slideMaster+xml"/>
  <Override PartName="/ppt/slideLayouts/slideLayout.xml" ContentType="application/vnd.openxmlformats-officedocument.presentationml.slideLayout+xml"/>
  <Override PartName="/ppt/theme/theme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slides/slide2.xml" ContentType="application/vnd.openxmlformats-officedocument.presentationml.slide+xml"/>
</Types>
</file>

<file path=_rels/.rels>&#65279;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p="http://schemas.openxmlformats.org/presentationml/2006/main" xmlns:a="http://schemas.openxmlformats.org/drawingml/2006/main" xmlns:r="http://schemas.openxmlformats.org/officeDocument/2006/relationships">
  <p:sldMasterIdLst>
    <p:sldMasterId id="2147483648" r:id="rId1"/>
  </p:sldMasterIdLst>
  <p:sldIdLst>
    <p:sldId id="256" r:id="rId5"/>
    <p:sldId id="257" r:id="rId6"/>
  </p:sldIdLst>
  <p:sldSz cx="7559040" cy="10058400"/>
  <p:notesSz cx="6858000" cy="9144000"/>
</p:presentation>
</file>

<file path=ppt/presProps.xml><?xml version="1.0" encoding="utf-8"?>
<p:presentationPr xmlns:p="http://schemas.openxmlformats.org/presentationml/2006/main" xmlns:a="http://schemas.openxmlformats.org/drawingml/2006/main" xmlns:r="http://schemas.openxmlformats.org/officeDocument/2006/relationships">
</p:presentationPr>
</file>

<file path=ppt/tableStyles.xml><?xml version="1.0" encoding="utf-8"?>
<a:tblStyleLst xmlns:a="http://schemas.openxmlformats.org/drawingml/2006/main" def="{5C22544A-7EE6-4342-B048-85BDC9FD1C3A}">
</a:tblStyleLst>
</file>

<file path=ppt/_rels/presentation.xml.rels>&#65279;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.xml"/><Relationship Id="rId2" Type="http://schemas.openxmlformats.org/officeDocument/2006/relationships/theme" Target="theme/theme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5" Type="http://schemas.openxmlformats.org/officeDocument/2006/relationships/slide" Target="slides/slide1.xml"/><Relationship Id="rId6" Type="http://schemas.openxmlformats.org/officeDocument/2006/relationships/slide" Target="slides/slide2.xml"/></Relationships>
</file>

<file path=ppt/slideLayouts/_rels/slideLayout.xml.rels>&#65279;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.xml"/></Relationships>
</file>

<file path=ppt/slideLayouts/slideLayout.xml><?xml version="1.0" encoding="utf-8"?>
<p:sldLayout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/>
    </p:spTree>
  </p:cSld>
  <p:clrMapOvr>
    <a:masterClrMapping/>
  </p:clrMapOvr>
</p:sldLayout>
</file>

<file path=ppt/slideMasters/_rels/slideMaster.xml.rels>&#65279;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.xml"/><Relationship Id="rId2" Type="http://schemas.openxmlformats.org/officeDocument/2006/relationships/theme" Target="../theme/theme.xml"/></Relationships>
</file>

<file path=ppt/slideMasters/slideMaster.xml><?xml version="1.0" encoding="utf-8"?>
<p:sldMaster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&#65279;<?xml version="1.0" encoding="UTF-8" standalone="yes"?>
<Relationships xmlns="http://schemas.openxmlformats.org/package/2006/relationships"><Relationship Id="rPictId0" Type="http://schemas.openxmlformats.org/officeDocument/2006/relationships/image" Target="../media/image1.png"/><Relationship Id="rId1" Type="http://schemas.openxmlformats.org/officeDocument/2006/relationships/slideLayout" Target="../slideLayouts/slideLayout.xml"/></Relationships>
</file>

<file path=ppt/slides/_rels/slide2.xml.rels>&#65279;<?xml version="1.0" encoding="UTF-8" standalone="yes"?>
<Relationships xmlns="http://schemas.openxmlformats.org/package/2006/relationships"><Relationship Id="rPictId0" Type="http://schemas.openxmlformats.org/officeDocument/2006/relationships/image" Target="../media/image2.png"/><Relationship Id="rPictId1" Type="http://schemas.openxmlformats.org/officeDocument/2006/relationships/image" Target="../media/image3.png"/><Relationship Id="rPictId2" Type="http://schemas.openxmlformats.org/officeDocument/2006/relationships/image" Target="../media/image4.png"/><Relationship Id="rId1" Type="http://schemas.openxmlformats.org/officeDocument/2006/relationships/slideLayout" Target="../slideLayouts/slideLayout.xml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"/>
          <p:cNvPicPr>
            <a:picLocks noChangeAspect="1"/>
          </p:cNvPicPr>
          <p:nvPr/>
        </p:nvPicPr>
        <p:blipFill>
          <a:blip r:embed="rPictId0"/>
          <a:stretch>
            <a:fillRect/>
          </a:stretch>
        </p:blipFill>
        <p:spPr>
          <a:xfrm>
            <a:off x="4663440" y="1280160"/>
            <a:ext cx="914400" cy="310896"/>
          </a:xfrm>
          <a:prstGeom prst="rect">
            <a:avLst/>
          </a:prstGeom>
        </p:spPr>
      </p:pic>
      <p:sp>
        <p:nvSpPr>
          <p:cNvPr id="3" name=""/>
          <p:cNvSpPr/>
          <p:nvPr/>
        </p:nvSpPr>
        <p:spPr>
          <a:xfrm>
            <a:off x="0" y="0"/>
            <a:ext cx="313944" cy="301752"/>
          </a:xfrm>
          <a:prstGeom prst="rect">
            <a:avLst/>
          </a:prstGeom>
        </p:spPr>
        <p:txBody>
          <a:bodyPr lIns="0" tIns="0" rIns="0" bIns="0">
            <a:noAutofit/>
          </a:bodyPr>
          <a:p>
            <a:pPr algn="just" marR="63500" indent="0">
              <a:lnSpc>
                <a:spcPts val="1368"/>
              </a:lnSpc>
            </a:pPr>
            <a:r>
              <a:rPr lang="ru" b="1" sz="850">
                <a:latin typeface="Courier New"/>
              </a:rPr>
              <a:t>!НИЯ) [ИЯ И</a:t>
            </a:r>
          </a:p>
        </p:txBody>
      </p:sp>
      <p:sp>
        <p:nvSpPr>
          <p:cNvPr id="4" name=""/>
          <p:cNvSpPr/>
          <p:nvPr/>
        </p:nvSpPr>
        <p:spPr>
          <a:xfrm>
            <a:off x="2862072" y="18288"/>
            <a:ext cx="1853184" cy="304800"/>
          </a:xfrm>
          <a:prstGeom prst="rect">
            <a:avLst/>
          </a:prstGeom>
        </p:spPr>
        <p:txBody>
          <a:bodyPr lIns="0" tIns="0" rIns="0" bIns="0">
            <a:noAutofit/>
          </a:bodyPr>
          <a:p>
            <a:pPr algn="ctr" indent="0">
              <a:lnSpc>
                <a:spcPts val="1344"/>
              </a:lnSpc>
              <a:spcAft>
                <a:spcPts val="630"/>
              </a:spcAft>
            </a:pPr>
            <a:r>
              <a:rPr lang="ru" b="1" sz="1050">
                <a:latin typeface="Courier New"/>
              </a:rPr>
              <a:t>Акционерное общество "ЧЕЛЯБИНСКГОРГАЗ"</a:t>
            </a:r>
          </a:p>
        </p:txBody>
      </p:sp>
      <p:sp>
        <p:nvSpPr>
          <p:cNvPr id="5" name=""/>
          <p:cNvSpPr/>
          <p:nvPr/>
        </p:nvSpPr>
        <p:spPr>
          <a:xfrm>
            <a:off x="0" y="1965960"/>
            <a:ext cx="399288" cy="2901696"/>
          </a:xfrm>
          <a:prstGeom prst="rect">
            <a:avLst/>
          </a:prstGeom>
        </p:spPr>
        <p:txBody>
          <a:bodyPr lIns="0" tIns="0" rIns="0" bIns="0">
            <a:noAutofit/>
          </a:bodyPr>
          <a:p>
            <a:pPr algn="just" marL="12700" marR="76200" indent="0">
              <a:lnSpc>
                <a:spcPts val="4056"/>
              </a:lnSpc>
              <a:spcAft>
                <a:spcPts val="2730"/>
              </a:spcAft>
            </a:pPr>
            <a:r>
              <a:rPr lang="ru" sz="1100">
                <a:latin typeface="Times New Roman"/>
              </a:rPr>
              <a:t>теля | </a:t>
            </a:r>
            <a:r>
              <a:rPr lang="ru" b="1" sz="1050">
                <a:latin typeface="Courier New"/>
              </a:rPr>
              <a:t>ода с</a:t>
            </a:r>
          </a:p>
          <a:p>
            <a:pPr algn="just" marL="12700" indent="0">
              <a:spcAft>
                <a:spcPts val="1260"/>
              </a:spcAft>
            </a:pPr>
            <a:r>
              <a:rPr lang="ru" b="1" sz="850">
                <a:latin typeface="Courier New"/>
              </a:rPr>
              <a:t>)ГОВОр&lt;</a:t>
            </a:r>
          </a:p>
          <a:p>
            <a:pPr algn="just" marL="12700" indent="0">
              <a:spcAft>
                <a:spcPts val="210"/>
              </a:spcAft>
            </a:pPr>
            <a:r>
              <a:rPr lang="ru" sz="1100">
                <a:latin typeface="Times New Roman"/>
              </a:rPr>
              <a:t>1нени5</a:t>
            </a:r>
          </a:p>
          <a:p>
            <a:pPr algn="just" marL="12700" indent="0"/>
            <a:r>
              <a:rPr lang="ru" sz="1100">
                <a:latin typeface="Times New Roman"/>
              </a:rPr>
              <a:t>ектно!</a:t>
            </a:r>
          </a:p>
        </p:txBody>
      </p:sp>
      <p:sp>
        <p:nvSpPr>
          <p:cNvPr id="6" name=""/>
          <p:cNvSpPr/>
          <p:nvPr/>
        </p:nvSpPr>
        <p:spPr>
          <a:xfrm>
            <a:off x="755904" y="512064"/>
            <a:ext cx="5687568" cy="100584"/>
          </a:xfrm>
          <a:prstGeom prst="rect">
            <a:avLst/>
          </a:prstGeom>
        </p:spPr>
        <p:txBody>
          <a:bodyPr lIns="0" tIns="0" rIns="0" bIns="0">
            <a:noAutofit/>
          </a:bodyPr>
          <a:p>
            <a:pPr algn="just" indent="0">
              <a:spcAft>
                <a:spcPts val="840"/>
              </a:spcAft>
            </a:pPr>
            <a:r>
              <a:rPr lang="ru" sz="900">
                <a:latin typeface="Courier New"/>
              </a:rPr>
              <a:t>454087, г.Челябинск, ул.Рылеева,8    тел. (351)2 61-00-18,2 60-94-94,2 61-05-96</a:t>
            </a:r>
          </a:p>
        </p:txBody>
      </p:sp>
      <p:sp>
        <p:nvSpPr>
          <p:cNvPr id="7" name=""/>
          <p:cNvSpPr/>
          <p:nvPr/>
        </p:nvSpPr>
        <p:spPr>
          <a:xfrm>
            <a:off x="4486656" y="801624"/>
            <a:ext cx="1813560" cy="478536"/>
          </a:xfrm>
          <a:prstGeom prst="rect">
            <a:avLst/>
          </a:prstGeom>
        </p:spPr>
        <p:txBody>
          <a:bodyPr lIns="0" tIns="0" rIns="0" bIns="0">
            <a:noAutofit/>
          </a:bodyPr>
          <a:p>
            <a:pPr indent="63500">
              <a:lnSpc>
                <a:spcPts val="1344"/>
              </a:lnSpc>
              <a:spcAft>
                <a:spcPts val="210"/>
              </a:spcAft>
            </a:pPr>
            <a:r>
              <a:rPr lang="ru" sz="1100">
                <a:latin typeface="Courier New"/>
              </a:rPr>
              <a:t>УТВЕРЖДАЮ: Главный^мнженер АО «Ч^ля^Зит^^горгаз»</a:t>
            </a:r>
          </a:p>
        </p:txBody>
      </p:sp>
      <p:sp>
        <p:nvSpPr>
          <p:cNvPr id="8" name=""/>
          <p:cNvSpPr/>
          <p:nvPr/>
        </p:nvSpPr>
        <p:spPr>
          <a:xfrm>
            <a:off x="5590032" y="1490472"/>
            <a:ext cx="801624" cy="91440"/>
          </a:xfrm>
          <a:prstGeom prst="rect">
            <a:avLst/>
          </a:prstGeom>
        </p:spPr>
        <p:txBody>
          <a:bodyPr lIns="0" tIns="0" rIns="0" bIns="0">
            <a:noAutofit/>
          </a:bodyPr>
          <a:p>
            <a:pPr algn="just" indent="0">
              <a:spcAft>
                <a:spcPts val="1890"/>
              </a:spcAft>
            </a:pPr>
            <a:r>
              <a:rPr lang="ru" sz="1100">
                <a:latin typeface="Courier New"/>
              </a:rPr>
              <a:t>В.А.Фомин</a:t>
            </a:r>
          </a:p>
        </p:txBody>
      </p:sp>
      <p:sp>
        <p:nvSpPr>
          <p:cNvPr id="9" name=""/>
          <p:cNvSpPr/>
          <p:nvPr/>
        </p:nvSpPr>
        <p:spPr>
          <a:xfrm>
            <a:off x="719328" y="1950720"/>
            <a:ext cx="5779008" cy="2261616"/>
          </a:xfrm>
          <a:prstGeom prst="rect">
            <a:avLst/>
          </a:prstGeom>
        </p:spPr>
        <p:txBody>
          <a:bodyPr lIns="0" tIns="0" rIns="0" bIns="0">
            <a:noAutofit/>
          </a:bodyPr>
          <a:p>
            <a:pPr marL="660400" marR="660400" indent="1282700">
              <a:lnSpc>
                <a:spcPts val="1344"/>
              </a:lnSpc>
              <a:spcBef>
                <a:spcPts val="1890"/>
              </a:spcBef>
              <a:spcAft>
                <a:spcPts val="630"/>
              </a:spcAft>
            </a:pPr>
            <a:r>
              <a:rPr lang="ru" sz="1100">
                <a:latin typeface="Courier New"/>
              </a:rPr>
              <a:t>ТЕХНИЧЕСКИЕ УСЛОВИЯ на подключение объекта капитального строительства к газораспределительной сети</a:t>
            </a:r>
          </a:p>
          <a:p>
            <a:pPr algn="just" marL="12700" indent="0">
              <a:spcAft>
                <a:spcPts val="840"/>
              </a:spcAft>
            </a:pPr>
            <a:r>
              <a:rPr lang="ru" sz="900">
                <a:latin typeface="Courier New"/>
              </a:rPr>
              <a:t>N5/2-14.0</a:t>
            </a:r>
            <a:r>
              <a:rPr lang="ru" i="1" sz="1500" spc="-250">
                <a:latin typeface="Courier New"/>
              </a:rPr>
              <a:t>~ дд1]</a:t>
            </a:r>
            <a:r>
              <a:rPr lang="ru" sz="900">
                <a:latin typeface="Courier New"/>
              </a:rPr>
              <a:t>    от </a:t>
            </a:r>
            <a:r>
              <a:rPr lang="ru" i="1" sz="1500" spc="-250">
                <a:latin typeface="Courier New"/>
              </a:rPr>
              <a:t>2.5,12.</a:t>
            </a:r>
            <a:r>
              <a:rPr lang="ru" sz="900">
                <a:latin typeface="Courier New"/>
              </a:rPr>
              <a:t>    2015г.</a:t>
            </a:r>
          </a:p>
          <a:p>
            <a:pPr algn="just" marL="12700" indent="0">
              <a:spcAft>
                <a:spcPts val="210"/>
              </a:spcAft>
            </a:pPr>
            <a:r>
              <a:rPr lang="ru" b="1" sz="900">
                <a:latin typeface="Courier New"/>
              </a:rPr>
              <a:t>Заказчик:    Главное управление архитектуры и градостроительства г.Челябинска</a:t>
            </a:r>
          </a:p>
          <a:p>
            <a:pPr marL="1181100" indent="0">
              <a:spcAft>
                <a:spcPts val="630"/>
              </a:spcAft>
            </a:pPr>
            <a:r>
              <a:rPr lang="ru" sz="750">
                <a:latin typeface="Courier New"/>
              </a:rPr>
              <a:t>(наименование организации, Ф.И.О. физического лица)</a:t>
            </a:r>
          </a:p>
          <a:p>
            <a:pPr algn="just" marL="12700" indent="0">
              <a:spcAft>
                <a:spcPts val="840"/>
              </a:spcAft>
            </a:pPr>
            <a:r>
              <a:rPr lang="ru" b="1" sz="900">
                <a:latin typeface="Courier New"/>
              </a:rPr>
              <a:t>Заявление: №    40-19664/тр от «15» декабря 2015г.</a:t>
            </a:r>
          </a:p>
          <a:p>
            <a:pPr algn="just" marL="12700" indent="0">
              <a:spcAft>
                <a:spcPts val="210"/>
              </a:spcAft>
            </a:pPr>
            <a:r>
              <a:rPr lang="ru" b="1" sz="900">
                <a:latin typeface="Courier New"/>
              </a:rPr>
              <a:t>Наименование объекта газификации:</a:t>
            </a:r>
          </a:p>
          <a:p>
            <a:pPr algn="just" marL="12700" indent="0">
              <a:spcAft>
                <a:spcPts val="210"/>
              </a:spcAft>
            </a:pPr>
            <a:r>
              <a:rPr lang="ru" b="1" sz="900">
                <a:latin typeface="Courier New"/>
              </a:rPr>
              <a:t>_ нежилые    здания    (складская    база)</a:t>
            </a:r>
          </a:p>
          <a:p>
            <a:pPr algn="just" marL="12700" indent="0">
              <a:lnSpc>
                <a:spcPts val="2136"/>
              </a:lnSpc>
            </a:pPr>
            <a:r>
              <a:rPr lang="ru" sz="750">
                <a:latin typeface="Courier New"/>
              </a:rPr>
              <a:t>(производственное здание, котельная, жилой дом, общественное, административное, бытовое здание) </a:t>
            </a:r>
            <a:r>
              <a:rPr lang="ru" b="1" sz="900">
                <a:latin typeface="Courier New"/>
              </a:rPr>
              <a:t>Здание  ■____проектируемое</a:t>
            </a:r>
          </a:p>
        </p:txBody>
      </p:sp>
      <p:sp>
        <p:nvSpPr>
          <p:cNvPr id="10" name=""/>
          <p:cNvSpPr/>
          <p:nvPr/>
        </p:nvSpPr>
        <p:spPr>
          <a:xfrm>
            <a:off x="719328" y="4230624"/>
            <a:ext cx="4931664" cy="890016"/>
          </a:xfrm>
          <a:prstGeom prst="rect">
            <a:avLst/>
          </a:prstGeom>
        </p:spPr>
        <p:txBody>
          <a:bodyPr lIns="0" tIns="0" rIns="0" bIns="0">
            <a:noAutofit/>
          </a:bodyPr>
          <a:p>
            <a:pPr marL="1104900" indent="0">
              <a:spcAft>
                <a:spcPts val="630"/>
              </a:spcAft>
            </a:pPr>
            <a:r>
              <a:rPr lang="ru" sz="750">
                <a:latin typeface="Courier New"/>
              </a:rPr>
              <a:t>(проектируемое, строящееся, существующее)</a:t>
            </a:r>
          </a:p>
          <a:p>
            <a:pPr algn="just" marL="12700" indent="0">
              <a:spcAft>
                <a:spcPts val="210"/>
              </a:spcAft>
            </a:pPr>
            <a:r>
              <a:rPr lang="ru" b="1" sz="900">
                <a:latin typeface="Courier New"/>
              </a:rPr>
              <a:t>Место расположения объекта газификации:</a:t>
            </a:r>
          </a:p>
          <a:p>
            <a:pPr algn="just" marL="12700" indent="0">
              <a:spcAft>
                <a:spcPts val="210"/>
              </a:spcAft>
            </a:pPr>
            <a:r>
              <a:rPr lang="ru" sz="850">
                <a:latin typeface="Courier New"/>
              </a:rPr>
              <a:t>_ </a:t>
            </a:r>
            <a:r>
              <a:rPr lang="ru" b="1" i="1" sz="850">
                <a:latin typeface="Courier New"/>
              </a:rPr>
              <a:t>Тракторозаводский    район,    пр.Давыдова - ул.Зальцмана</a:t>
            </a:r>
          </a:p>
          <a:p>
            <a:pPr marL="2247900" indent="0">
              <a:spcAft>
                <a:spcPts val="840"/>
              </a:spcAft>
            </a:pPr>
            <a:r>
              <a:rPr lang="ru" sz="750">
                <a:latin typeface="Courier New"/>
              </a:rPr>
              <a:t>(почтовый адрес)</a:t>
            </a:r>
          </a:p>
          <a:p>
            <a:pPr algn="just" marL="12700" indent="0"/>
            <a:r>
              <a:rPr lang="ru" b="1" sz="900">
                <a:latin typeface="Courier New"/>
              </a:rPr>
              <a:t>Направление использование газа:</a:t>
            </a:r>
          </a:p>
        </p:txBody>
      </p:sp>
      <p:sp>
        <p:nvSpPr>
          <p:cNvPr id="11" name=""/>
          <p:cNvSpPr/>
          <p:nvPr/>
        </p:nvSpPr>
        <p:spPr>
          <a:xfrm>
            <a:off x="3060192" y="5157216"/>
            <a:ext cx="768096" cy="79248"/>
          </a:xfrm>
          <a:prstGeom prst="rect">
            <a:avLst/>
          </a:prstGeom>
        </p:spPr>
        <p:txBody>
          <a:bodyPr lIns="0" tIns="0" rIns="0" bIns="0">
            <a:noAutofit/>
          </a:bodyPr>
          <a:p>
            <a:pPr marL="46736" indent="0"/>
            <a:r>
              <a:rPr lang="ru" b="1" sz="900">
                <a:latin typeface="Courier New"/>
              </a:rPr>
              <a:t>отопление</a:t>
            </a:r>
          </a:p>
        </p:txBody>
      </p:sp>
      <p:sp>
        <p:nvSpPr>
          <p:cNvPr id="12" name=""/>
          <p:cNvSpPr/>
          <p:nvPr/>
        </p:nvSpPr>
        <p:spPr>
          <a:xfrm>
            <a:off x="719328" y="5273040"/>
            <a:ext cx="5693664" cy="646176"/>
          </a:xfrm>
          <a:prstGeom prst="rect">
            <a:avLst/>
          </a:prstGeom>
        </p:spPr>
        <p:txBody>
          <a:bodyPr lIns="0" tIns="0" rIns="0" bIns="0">
            <a:noAutofit/>
          </a:bodyPr>
          <a:p>
            <a:pPr algn="r" marL="12700" marR="64516" indent="0">
              <a:lnSpc>
                <a:spcPts val="2160"/>
              </a:lnSpc>
            </a:pPr>
            <a:r>
              <a:rPr lang="ru" sz="750">
                <a:latin typeface="Courier New"/>
              </a:rPr>
              <a:t>(производственные нужды, пищеприготовление, горячее водоснабжение, отопление, вентиляция) </a:t>
            </a:r>
            <a:r>
              <a:rPr lang="ru" b="1" sz="900">
                <a:latin typeface="Courier New"/>
              </a:rPr>
              <a:t>Предельная свободная мощность существующей газораспределительной сети (*):</a:t>
            </a:r>
          </a:p>
          <a:p>
            <a:pPr marL="2311400" indent="0">
              <a:spcAft>
                <a:spcPts val="840"/>
              </a:spcAft>
            </a:pPr>
            <a:r>
              <a:rPr lang="ru" sz="900">
                <a:latin typeface="Courier New"/>
              </a:rPr>
              <a:t>35 3 . 696 млн. м</a:t>
            </a:r>
            <a:r>
              <a:rPr lang="ru" baseline="30000" sz="900">
                <a:latin typeface="Courier New"/>
              </a:rPr>
              <a:t>3</a:t>
            </a:r>
          </a:p>
        </p:txBody>
      </p:sp>
      <p:sp>
        <p:nvSpPr>
          <p:cNvPr id="13" name=""/>
          <p:cNvSpPr/>
          <p:nvPr/>
        </p:nvSpPr>
        <p:spPr>
          <a:xfrm>
            <a:off x="719328" y="6083808"/>
            <a:ext cx="6041136" cy="402336"/>
          </a:xfrm>
          <a:prstGeom prst="rect">
            <a:avLst/>
          </a:prstGeom>
        </p:spPr>
        <p:txBody>
          <a:bodyPr lIns="0" tIns="0" rIns="0" bIns="0">
            <a:noAutofit/>
          </a:bodyPr>
          <a:p>
            <a:pPr algn="just" marL="12700" indent="0">
              <a:lnSpc>
                <a:spcPts val="2040"/>
              </a:lnSpc>
              <a:spcBef>
                <a:spcPts val="840"/>
              </a:spcBef>
            </a:pPr>
            <a:r>
              <a:rPr lang="ru" b="1" sz="900">
                <a:latin typeface="Courier New"/>
              </a:rPr>
              <a:t>Максимальный объем потребления природного газа (**):    200    </a:t>
            </a:r>
            <a:r>
              <a:rPr lang="ru" sz="900">
                <a:latin typeface="Courier New"/>
              </a:rPr>
              <a:t>м</a:t>
            </a:r>
            <a:r>
              <a:rPr lang="ru" baseline="30000" sz="900">
                <a:latin typeface="Courier New"/>
              </a:rPr>
              <a:t>3</a:t>
            </a:r>
            <a:r>
              <a:rPr lang="ru" sz="900">
                <a:latin typeface="Courier New"/>
              </a:rPr>
              <a:t>/час</a:t>
            </a:r>
          </a:p>
          <a:p>
            <a:pPr algn="just" marL="12700" indent="0">
              <a:lnSpc>
                <a:spcPts val="2040"/>
              </a:lnSpc>
            </a:pPr>
            <a:r>
              <a:rPr lang="ru" b="1" sz="900">
                <a:latin typeface="Courier New"/>
              </a:rPr>
              <a:t>Размер платы за подключение на момент выдачи ТУ (* * *) ;</a:t>
            </a:r>
          </a:p>
        </p:txBody>
      </p:sp>
      <p:sp>
        <p:nvSpPr>
          <p:cNvPr id="14" name=""/>
          <p:cNvSpPr/>
          <p:nvPr/>
        </p:nvSpPr>
        <p:spPr>
          <a:xfrm>
            <a:off x="707136" y="7065264"/>
            <a:ext cx="6129528" cy="688848"/>
          </a:xfrm>
          <a:prstGeom prst="rect">
            <a:avLst/>
          </a:prstGeom>
        </p:spPr>
        <p:txBody>
          <a:bodyPr lIns="0" tIns="0" rIns="0" bIns="0">
            <a:noAutofit/>
          </a:bodyPr>
          <a:p>
            <a:pPr marL="12700" marR="393700" indent="0">
              <a:lnSpc>
                <a:spcPts val="1152"/>
              </a:lnSpc>
            </a:pPr>
            <a:r>
              <a:rPr lang="ru" b="1" sz="900">
                <a:latin typeface="Courier New"/>
              </a:rPr>
              <a:t>Срок подключения объекта к сети: </a:t>
            </a:r>
            <a:r>
              <a:rPr lang="ru" sz="900">
                <a:latin typeface="Courier New"/>
              </a:rPr>
              <a:t>не позднее окончания срока действия данных технических условий (****)</a:t>
            </a:r>
          </a:p>
          <a:p>
            <a:pPr marL="12700" marR="1143000" indent="0">
              <a:lnSpc>
                <a:spcPts val="2280"/>
              </a:lnSpc>
            </a:pPr>
            <a:r>
              <a:rPr lang="ru" b="1" sz="900">
                <a:latin typeface="Courier New"/>
              </a:rPr>
              <a:t>Срок действия технических условий: </a:t>
            </a:r>
            <a:r>
              <a:rPr lang="ru" sz="900">
                <a:latin typeface="Courier New"/>
              </a:rPr>
              <a:t>три года с даты утверждения ТУ Ссылки:</a:t>
            </a:r>
          </a:p>
        </p:txBody>
      </p:sp>
      <p:sp>
        <p:nvSpPr>
          <p:cNvPr id="15" name=""/>
          <p:cNvSpPr/>
          <p:nvPr/>
        </p:nvSpPr>
        <p:spPr>
          <a:xfrm>
            <a:off x="707136" y="7812024"/>
            <a:ext cx="6129528" cy="112776"/>
          </a:xfrm>
          <a:prstGeom prst="rect">
            <a:avLst/>
          </a:prstGeom>
        </p:spPr>
        <p:txBody>
          <a:bodyPr lIns="0" tIns="0" rIns="0" bIns="0">
            <a:noAutofit/>
          </a:bodyPr>
          <a:p>
            <a:pPr marL="50800" indent="0">
              <a:lnSpc>
                <a:spcPts val="1128"/>
              </a:lnSpc>
            </a:pPr>
            <a:r>
              <a:rPr lang="ru" sz="900">
                <a:latin typeface="Courier New"/>
              </a:rPr>
              <a:t>(*) сведения имеют информационный характер;</a:t>
            </a:r>
          </a:p>
        </p:txBody>
      </p:sp>
      <p:sp>
        <p:nvSpPr>
          <p:cNvPr id="16" name=""/>
          <p:cNvSpPr/>
          <p:nvPr/>
        </p:nvSpPr>
        <p:spPr>
          <a:xfrm>
            <a:off x="707136" y="7955280"/>
            <a:ext cx="6129528" cy="838200"/>
          </a:xfrm>
          <a:prstGeom prst="rect">
            <a:avLst/>
          </a:prstGeom>
        </p:spPr>
        <p:txBody>
          <a:bodyPr lIns="0" tIns="0" rIns="0" bIns="0">
            <a:noAutofit/>
          </a:bodyPr>
          <a:p>
            <a:pPr marL="25400" marR="12700" indent="0">
              <a:lnSpc>
                <a:spcPts val="1128"/>
              </a:lnSpc>
            </a:pPr>
            <a:r>
              <a:rPr lang="ru" sz="900">
                <a:latin typeface="Courier New"/>
              </a:rPr>
              <a:t>(**)указан предварительный объем, окончательный объем может быть определен после предоставления Заявителем, получившим право на земельный участок, расчета планируемого максимального часового расхода газа (в случае расхода более 5 м</a:t>
            </a:r>
            <a:r>
              <a:rPr lang="ru" baseline="30000" sz="900">
                <a:latin typeface="Courier New"/>
              </a:rPr>
              <a:t>3</a:t>
            </a:r>
            <a:r>
              <a:rPr lang="ru" sz="900">
                <a:latin typeface="Courier New"/>
              </a:rPr>
              <a:t>/час). При максимальном часовом расходе газа более 300 м</a:t>
            </a:r>
            <a:r>
              <a:rPr lang="ru" baseline="30000" sz="900">
                <a:latin typeface="Courier New"/>
              </a:rPr>
              <a:t>3</a:t>
            </a:r>
            <a:r>
              <a:rPr lang="ru" sz="900">
                <a:latin typeface="Courier New"/>
              </a:rPr>
              <a:t>/час необходимо получить заключение газотранспортной организации о наличии либо об отсутствии технической возможности подключения (технологического присоединения).</a:t>
            </a:r>
          </a:p>
        </p:txBody>
      </p:sp>
      <p:sp>
        <p:nvSpPr>
          <p:cNvPr id="17" name=""/>
          <p:cNvSpPr/>
          <p:nvPr/>
        </p:nvSpPr>
        <p:spPr>
          <a:xfrm>
            <a:off x="707136" y="8814816"/>
            <a:ext cx="6129528" cy="121920"/>
          </a:xfrm>
          <a:prstGeom prst="rect">
            <a:avLst/>
          </a:prstGeom>
        </p:spPr>
        <p:txBody>
          <a:bodyPr lIns="0" tIns="0" rIns="0" bIns="0">
            <a:noAutofit/>
          </a:bodyPr>
          <a:p>
            <a:pPr marL="50800" indent="0">
              <a:lnSpc>
                <a:spcPts val="1128"/>
              </a:lnSpc>
            </a:pPr>
            <a:r>
              <a:rPr lang="ru" sz="900">
                <a:latin typeface="Courier New"/>
              </a:rPr>
              <a:t>(***) размер платы является предварительным и определен на основании Постановле¬</a:t>
            </a:r>
          </a:p>
        </p:txBody>
      </p:sp>
      <p:sp>
        <p:nvSpPr>
          <p:cNvPr id="18" name=""/>
          <p:cNvSpPr/>
          <p:nvPr/>
        </p:nvSpPr>
        <p:spPr>
          <a:xfrm>
            <a:off x="707136" y="8964168"/>
            <a:ext cx="6129528" cy="118872"/>
          </a:xfrm>
          <a:prstGeom prst="rect">
            <a:avLst/>
          </a:prstGeom>
        </p:spPr>
        <p:txBody>
          <a:bodyPr lIns="0" tIns="0" rIns="0" bIns="0">
            <a:noAutofit/>
          </a:bodyPr>
          <a:p>
            <a:pPr marL="12700" indent="0">
              <a:lnSpc>
                <a:spcPts val="1128"/>
              </a:lnSpc>
            </a:pPr>
            <a:r>
              <a:rPr lang="ru" sz="900">
                <a:latin typeface="Courier New"/>
              </a:rPr>
              <a:t>ния ГК «Единый тарифный орган Челябинской области № 61/2 от 26.12.2014.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"/>
          <p:cNvPicPr>
            <a:picLocks noChangeAspect="1"/>
          </p:cNvPicPr>
          <p:nvPr/>
        </p:nvPicPr>
        <p:blipFill>
          <a:blip r:embed="rPictId0"/>
          <a:stretch>
            <a:fillRect/>
          </a:stretch>
        </p:blipFill>
        <p:spPr>
          <a:xfrm>
            <a:off x="1694688" y="1560576"/>
            <a:ext cx="1450848" cy="451104"/>
          </a:xfrm>
          <a:prstGeom prst="rect">
            <a:avLst/>
          </a:prstGeom>
        </p:spPr>
      </p:pic>
      <p:pic>
        <p:nvPicPr>
          <p:cNvPr id="3" name=""/>
          <p:cNvPicPr>
            <a:picLocks noChangeAspect="1"/>
          </p:cNvPicPr>
          <p:nvPr/>
        </p:nvPicPr>
        <p:blipFill>
          <a:blip r:embed="rPictId1"/>
          <a:stretch>
            <a:fillRect/>
          </a:stretch>
        </p:blipFill>
        <p:spPr>
          <a:xfrm>
            <a:off x="850392" y="2359152"/>
            <a:ext cx="5922264" cy="926592"/>
          </a:xfrm>
          <a:prstGeom prst="rect">
            <a:avLst/>
          </a:prstGeom>
        </p:spPr>
      </p:pic>
      <p:pic>
        <p:nvPicPr>
          <p:cNvPr id="4" name=""/>
          <p:cNvPicPr>
            <a:picLocks noChangeAspect="1"/>
          </p:cNvPicPr>
          <p:nvPr/>
        </p:nvPicPr>
        <p:blipFill>
          <a:blip r:embed="rPictId2"/>
          <a:stretch>
            <a:fillRect/>
          </a:stretch>
        </p:blipFill>
        <p:spPr>
          <a:xfrm>
            <a:off x="6922008" y="6056376"/>
            <a:ext cx="448056" cy="3221736"/>
          </a:xfrm>
          <a:prstGeom prst="rect">
            <a:avLst/>
          </a:prstGeom>
        </p:spPr>
      </p:pic>
      <p:sp>
        <p:nvSpPr>
          <p:cNvPr id="5" name=""/>
          <p:cNvSpPr/>
          <p:nvPr/>
        </p:nvSpPr>
        <p:spPr>
          <a:xfrm>
            <a:off x="859536" y="0"/>
            <a:ext cx="6178296" cy="109728"/>
          </a:xfrm>
          <a:prstGeom prst="rect">
            <a:avLst/>
          </a:prstGeom>
        </p:spPr>
        <p:txBody>
          <a:bodyPr lIns="0" tIns="0" rIns="0" bIns="0">
            <a:noAutofit/>
          </a:bodyPr>
          <a:p>
            <a:pPr algn="r" marR="12700" indent="0"/>
            <a:r>
              <a:rPr lang="ru" sz="850">
                <a:latin typeface="Courier New"/>
              </a:rPr>
              <a:t>платы а</a:t>
            </a:r>
            <a:r>
              <a:rPr lang="ru" baseline="-25000" sz="850">
                <a:latin typeface="Courier New"/>
              </a:rPr>
              <a:t>й</a:t>
            </a:r>
            <a:r>
              <a:rPr lang="ru" sz="850">
                <a:latin typeface="Courier New"/>
              </a:rPr>
              <a:t> </a:t>
            </a:r>
            <a:r>
              <a:rPr lang="ru" sz="750">
                <a:latin typeface="Georgia"/>
              </a:rPr>
              <a:t>1</a:t>
            </a:r>
            <a:r>
              <a:rPr lang="ru" sz="850">
                <a:latin typeface="Courier New"/>
              </a:rPr>
              <a:t>юдклшчение оудет определен при заключении договора</a:t>
            </a:r>
          </a:p>
        </p:txBody>
      </p:sp>
      <p:sp>
        <p:nvSpPr>
          <p:cNvPr id="6" name=""/>
          <p:cNvSpPr/>
          <p:nvPr/>
        </p:nvSpPr>
        <p:spPr>
          <a:xfrm>
            <a:off x="859536" y="115824"/>
            <a:ext cx="6178296" cy="393192"/>
          </a:xfrm>
          <a:prstGeom prst="rect">
            <a:avLst/>
          </a:prstGeom>
        </p:spPr>
        <p:txBody>
          <a:bodyPr lIns="0" tIns="0" rIns="0" bIns="0">
            <a:noAutofit/>
          </a:bodyPr>
          <a:p>
            <a:pPr marL="13208" indent="0"/>
            <a:r>
              <a:rPr lang="ru" sz="900">
                <a:latin typeface="Courier New"/>
              </a:rPr>
              <a:t>о подключении;</a:t>
            </a:r>
          </a:p>
          <a:p>
            <a:pPr marL="13208" marR="28956" indent="0">
              <a:lnSpc>
                <a:spcPts val="1032"/>
              </a:lnSpc>
              <a:spcAft>
                <a:spcPts val="2940"/>
              </a:spcAft>
            </a:pPr>
            <a:r>
              <a:rPr lang="ru" sz="900">
                <a:latin typeface="Courier New"/>
              </a:rPr>
              <a:t>(* * * *</a:t>
            </a:r>
            <a:r>
              <a:rPr lang="ru" i="1" sz="1500" spc="-250">
                <a:latin typeface="Courier New"/>
              </a:rPr>
              <a:t>)</a:t>
            </a:r>
            <a:r>
              <a:rPr lang="ru" sz="900">
                <a:latin typeface="Courier New"/>
              </a:rPr>
              <a:t>Заявитель, получивший право на земельный участок, обязан переоформить ТУ на свое имя в период срока действия данных ТУ.</a:t>
            </a:r>
          </a:p>
        </p:txBody>
      </p:sp>
      <p:sp>
        <p:nvSpPr>
          <p:cNvPr id="7" name=""/>
          <p:cNvSpPr/>
          <p:nvPr/>
        </p:nvSpPr>
        <p:spPr>
          <a:xfrm>
            <a:off x="862584" y="1091184"/>
            <a:ext cx="4456176" cy="128016"/>
          </a:xfrm>
          <a:prstGeom prst="rect">
            <a:avLst/>
          </a:prstGeom>
        </p:spPr>
        <p:txBody>
          <a:bodyPr lIns="0" tIns="0" rIns="0" bIns="0">
            <a:noAutofit/>
          </a:bodyPr>
          <a:p>
            <a:pPr indent="0">
              <a:spcAft>
                <a:spcPts val="630"/>
              </a:spcAft>
            </a:pPr>
            <a:r>
              <a:rPr lang="ru" sz="900">
                <a:latin typeface="Courier New"/>
              </a:rPr>
              <a:t>Должность, Ф.И.О. лица, подготовившего технические условия:</a:t>
            </a:r>
          </a:p>
        </p:txBody>
      </p:sp>
      <p:sp>
        <p:nvSpPr>
          <p:cNvPr id="8" name=""/>
          <p:cNvSpPr/>
          <p:nvPr/>
        </p:nvSpPr>
        <p:spPr>
          <a:xfrm>
            <a:off x="883920" y="1316736"/>
            <a:ext cx="3840480" cy="332232"/>
          </a:xfrm>
          <a:prstGeom prst="rect">
            <a:avLst/>
          </a:prstGeom>
        </p:spPr>
        <p:txBody>
          <a:bodyPr lIns="0" tIns="0" rIns="0" bIns="0">
            <a:noAutofit/>
          </a:bodyPr>
          <a:p>
            <a:pPr algn="just" indent="0">
              <a:spcAft>
                <a:spcPts val="840"/>
              </a:spcAft>
            </a:pPr>
            <a:r>
              <a:rPr lang="ru" baseline="30000" sz="1500">
                <a:latin typeface="Times New Roman"/>
              </a:rPr>
              <a:t>;</a:t>
            </a:r>
            <a:r>
              <a:rPr lang="ru" sz="1500">
                <a:latin typeface="Times New Roman"/>
              </a:rPr>
              <a:t>    </a:t>
            </a:r>
            <a:r>
              <a:rPr lang="ru" i="1" sz="1500" spc="-50">
                <a:latin typeface="Times New Roman"/>
              </a:rPr>
              <a:t>ин</a:t>
            </a:r>
            <a:r>
              <a:rPr lang="ru" i="1" u="sng" sz="1500" spc="-50">
                <a:latin typeface="Times New Roman"/>
              </a:rPr>
              <a:t>женер    </a:t>
            </a:r>
            <a:r>
              <a:rPr lang="ru" i="1" u="sng" sz="1500" spc="-200">
                <a:latin typeface="Times New Roman"/>
              </a:rPr>
              <a:t>[7Т0</a:t>
            </a:r>
            <a:r>
              <a:rPr lang="ru" i="1" u="sng" sz="1500" spc="-50">
                <a:latin typeface="Times New Roman"/>
              </a:rPr>
              <a:t>    /Л^кгк    </a:t>
            </a:r>
            <a:r>
              <a:rPr lang="ru" i="1" u="sng" sz="1500" spc="-200">
                <a:latin typeface="Times New Roman"/>
              </a:rPr>
              <a:t>/1.1\</a:t>
            </a:r>
          </a:p>
        </p:txBody>
      </p:sp>
      <p:sp>
        <p:nvSpPr>
          <p:cNvPr id="9" name=""/>
          <p:cNvSpPr/>
          <p:nvPr/>
        </p:nvSpPr>
        <p:spPr>
          <a:xfrm>
            <a:off x="3986784" y="1658112"/>
            <a:ext cx="2084832" cy="152400"/>
          </a:xfrm>
          <a:prstGeom prst="rect">
            <a:avLst/>
          </a:prstGeom>
        </p:spPr>
        <p:txBody>
          <a:bodyPr lIns="0" tIns="0" rIns="0" bIns="0">
            <a:noAutofit/>
          </a:bodyPr>
          <a:p>
            <a:pPr algn="r" indent="0"/>
            <a:r>
              <a:rPr lang="ru" sz="950" spc="550">
                <a:latin typeface="Courier New"/>
              </a:rPr>
              <a:t>«» _ </a:t>
            </a:r>
            <a:r>
              <a:rPr lang="ru" i="1" sz="1600" spc="-200">
                <a:latin typeface="Courier New"/>
              </a:rPr>
              <a:t>дешЬр5(</a:t>
            </a:r>
            <a:r>
              <a:rPr lang="ru" sz="950" spc="550">
                <a:latin typeface="Courier New"/>
              </a:rPr>
              <a:t> 2015г.</a:t>
            </a:r>
          </a:p>
        </p:txBody>
      </p:sp>
      <p:sp>
        <p:nvSpPr>
          <p:cNvPr id="10" name=""/>
          <p:cNvSpPr/>
          <p:nvPr/>
        </p:nvSpPr>
        <p:spPr>
          <a:xfrm>
            <a:off x="4632960" y="1792224"/>
            <a:ext cx="573024" cy="121920"/>
          </a:xfrm>
          <a:prstGeom prst="rect">
            <a:avLst/>
          </a:prstGeom>
        </p:spPr>
        <p:txBody>
          <a:bodyPr lIns="0" tIns="0" rIns="0" bIns="0">
            <a:noAutofit/>
          </a:bodyPr>
          <a:p>
            <a:pPr algn="just" indent="0">
              <a:spcAft>
                <a:spcPts val="2310"/>
              </a:spcAft>
            </a:pPr>
            <a:r>
              <a:rPr lang="ru" sz="1000" spc="-50">
                <a:latin typeface="Franklin Gothic Medium"/>
              </a:rPr>
              <a:t>17</a:t>
            </a:r>
            <a:r>
              <a:rPr lang="ru" sz="1150">
                <a:latin typeface="Courier New"/>
              </a:rPr>
              <a:t>    </a:t>
            </a:r>
            <a:r>
              <a:rPr lang="ru" i="1" sz="550">
                <a:latin typeface="Courier New"/>
              </a:rPr>
              <a:t>'</a:t>
            </a:r>
          </a:p>
        </p:txBody>
      </p:sp>
      <p:sp>
        <p:nvSpPr>
          <p:cNvPr id="11" name=""/>
          <p:cNvSpPr/>
          <p:nvPr/>
        </p:nvSpPr>
        <p:spPr>
          <a:xfrm>
            <a:off x="7086600" y="9293352"/>
            <a:ext cx="292608" cy="121920"/>
          </a:xfrm>
          <a:prstGeom prst="rect">
            <a:avLst/>
          </a:prstGeom>
        </p:spPr>
        <p:txBody>
          <a:bodyPr lIns="0" tIns="0" rIns="0" bIns="0">
            <a:noAutofit/>
          </a:bodyPr>
          <a:p>
            <a:pPr algn="r" indent="0"/>
            <a:r>
              <a:rPr lang="ru" b="1" sz="1050">
                <a:latin typeface="Courier New"/>
              </a:rPr>
              <a:t>пл. 7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